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56042-694D-4263-9144-9FB0FAE37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A4A6F5-08E1-4D25-A13A-BFEB7F151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85A0E4-45F1-447C-AAA1-A06E19AB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10FE3F-DAF7-40C6-B315-229B6986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F8992B-4B05-4789-A0D6-FA5CE7FD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13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80DD1-4F50-4D7A-A631-16C27318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CC8061-22EE-492B-926E-FB4DFF85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D18856-6CB4-4E74-BDA2-31DE504E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D24E9A-86A6-4F53-BE71-3C8DAD94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99A712-8870-4683-B236-5FB4F5D9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59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0451832-611E-44B9-BC3C-0C73041FC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93979A-18CD-4452-9440-F1446A968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88BED2-9BB3-4B43-A300-A88F5048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1A4BD8-2513-45E3-97C5-FB5DD9FE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8223CC-A539-49F6-A88A-0EAE652A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6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E7CDD-E4C9-4DF8-A378-D269A3EE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D4E479-0A5E-4B09-A77E-4A1D17FF7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453342-A68E-4DCF-9ABA-3DB4B38E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E67-2F0A-4B36-BF10-808232FA45F7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A5600E-681E-4C59-8E38-0E4A0CAD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83154C-8AC2-46A7-982C-39AC4D48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1248-5844-4907-BC43-21EEAE6AC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056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8B9D2-245D-4304-AD87-D0F7DDCA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BF3F6E-1CB6-4B0C-AFB6-10C04754D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7AA91-6A9B-415F-92F5-7F6F7EBE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E67-2F0A-4B36-BF10-808232FA45F7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B06B81-278C-402E-8382-73911CF3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74BF6-66F8-4233-B104-3C932112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1248-5844-4907-BC43-21EEAE6AC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39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D9E5A-EE19-40E6-9AA2-58F1F9E5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F39095-C4EC-4F73-9583-5949DBB2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44A82F-24C7-4A4B-8910-3EA6804B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C65194-AA2F-42A2-9BD7-B70768F6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ECB1DD-41CD-46CB-86F5-7FA73F7B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08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F07A5-E32A-430A-A7DD-300BC409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4771C3-6CD6-42E2-A347-121466D04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8896E4-DF7E-40E0-AE02-ABE5647D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0D7815-2F9F-4ECC-9255-8C4B9B80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FDD153-AE17-416B-A0F4-DD5E95AF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31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A4208-F6D4-4511-81A8-05418F5E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32090B-4C92-44BC-BE61-C1119A6A7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114538-0716-4005-8206-B61239112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DD1EDD-3388-402E-8101-08526272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F4BCE5-100C-403D-8B5D-C943F4CB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F0CCDB-31BA-46E7-8056-FB966A61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88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6A1AD-C99E-4CFD-84EB-C789EB05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90795A-EBE4-49A1-89F8-DD1D8B982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49027B-B8A7-4406-90FC-C40D71B42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684D93-88DC-42A6-87CD-09265CD5A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184F43-C631-428C-A3B1-69D5E7453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72D112D-02E6-4934-BD3C-30C9ECC5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E7D2A4E-3264-4331-AEF7-B7679DFB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06A942F-9C6F-450F-B53A-E4A09FFC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52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056EA-C291-412A-BD6F-9EA1CA5B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CFE9B6-884C-472A-AEFE-ACBB15DF6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85EA90-E4B6-4F64-9917-25A7BCB0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600950-3392-4789-B3BD-5DA1F694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17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D71B542-EE21-4169-8277-5C7EECB8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D68A55-5C69-4F19-85A4-666E531F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AFEAE8-756D-46D3-B2F9-FD31F534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79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47A99-4878-4DEC-9908-B55A8FAB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B72C29-7C37-4EAB-9D50-A3EEF32F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D5F2FC-45CD-4B5D-885A-EF25A6CC5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9AFD59-F419-487A-9CD4-B56D1F30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1F414E-A0AC-4584-9C33-D668BF54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1FCAF2-410A-4D17-8F3B-29233707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54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7190C-93F3-4677-839B-5EB1AFA3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B0B821E-50D3-451B-88FF-18CEC2162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008256-2140-4103-A5AD-3CC1C7F66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3D6197-90D0-4B56-85C4-F0B3336D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5304D8-95BA-4E52-9AC8-0A07EB18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A9473A-140C-4460-B667-14823D24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50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DE2C991-5C8C-42AB-9486-A015C209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813E58-DF33-47EA-B20A-6FACA41B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C5E925-0271-44A9-AC1B-E59A674BE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497D2-BF35-4D52-AD8B-CA5932327A3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BC3B8F-3173-4D3D-8461-06AF9AA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51A9A4-6EBB-4EB5-9CA4-F8DFAD886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92F9-2EC8-4254-A652-1106F2DF9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6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CDCE63-946F-4693-9307-0F72C641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420644-BDE2-4301-9B48-BA38E8D66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E8AE02-F8A8-48D7-8CD5-5B118F3EB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2E67-2F0A-4B36-BF10-808232FA45F7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7E45C0-22FC-4524-AB83-E60B84231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3EFF49-F5F9-4AA1-8C8B-A267860BA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1248-5844-4907-BC43-21EEAE6AC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4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F6761-04EE-4D1D-82C2-CAA27D334F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241076-D57D-4CC1-BA32-4FFBD37C0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24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481328"/>
            <a:ext cx="10012532" cy="4827992"/>
          </a:xfrm>
        </p:spPr>
        <p:txBody>
          <a:bodyPr>
            <a:noAutofit/>
          </a:bodyPr>
          <a:lstStyle/>
          <a:p>
            <a:r>
              <a:rPr lang="nl-NL" dirty="0"/>
              <a:t>Botten zijn omgeven door </a:t>
            </a:r>
            <a:r>
              <a:rPr lang="nl-NL" b="1" dirty="0"/>
              <a:t>botvlies</a:t>
            </a:r>
            <a:r>
              <a:rPr lang="nl-NL" dirty="0"/>
              <a:t> (periost) met: </a:t>
            </a:r>
          </a:p>
          <a:p>
            <a:pPr lvl="1"/>
            <a:r>
              <a:rPr lang="nl-NL" sz="2800" dirty="0"/>
              <a:t>zenuwcellen (pijn), dus niet in botweefsel zelf</a:t>
            </a:r>
          </a:p>
          <a:p>
            <a:pPr lvl="1"/>
            <a:r>
              <a:rPr lang="nl-NL" sz="2800" dirty="0"/>
              <a:t>bloedvaten (voeden botweefsel)</a:t>
            </a:r>
          </a:p>
          <a:p>
            <a:r>
              <a:rPr lang="nl-NL" dirty="0"/>
              <a:t>Botten bestaan uit </a:t>
            </a:r>
          </a:p>
          <a:p>
            <a:pPr marL="624078" indent="-514350">
              <a:buFont typeface="+mj-lt"/>
              <a:buAutoNum type="arabicPeriod"/>
            </a:pPr>
            <a:r>
              <a:rPr lang="nl-NL" dirty="0"/>
              <a:t>Compact deel (botcilinders)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/>
              <a:t>Sponsachtig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 met rood </a:t>
            </a:r>
            <a:r>
              <a:rPr lang="en-US" dirty="0" err="1"/>
              <a:t>beenmerg</a:t>
            </a:r>
            <a:r>
              <a:rPr lang="en-US" dirty="0"/>
              <a:t> (</a:t>
            </a:r>
            <a:r>
              <a:rPr lang="en-US" dirty="0" err="1"/>
              <a:t>steigerstructuur</a:t>
            </a:r>
            <a:r>
              <a:rPr lang="en-US" dirty="0"/>
              <a:t>)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Bouw</a:t>
            </a:r>
            <a:r>
              <a:rPr lang="en-US" dirty="0"/>
              <a:t> van </a:t>
            </a:r>
            <a:r>
              <a:rPr lang="en-US" dirty="0" err="1"/>
              <a:t>botten</a:t>
            </a:r>
            <a:endParaRPr lang="nl-NL" dirty="0"/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06B784ED-13A6-4A96-9B7B-DECDF5CE6E14}"/>
              </a:ext>
            </a:extLst>
          </p:cNvPr>
          <p:cNvSpPr/>
          <p:nvPr/>
        </p:nvSpPr>
        <p:spPr>
          <a:xfrm>
            <a:off x="7954392" y="4998128"/>
            <a:ext cx="248575" cy="10298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6F1224-55D9-464B-B844-C5902938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575" y="1027906"/>
            <a:ext cx="2128157" cy="28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1891" y="365125"/>
            <a:ext cx="1077190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Pijpbeenderen</a:t>
            </a:r>
            <a:br>
              <a:rPr lang="en-US" dirty="0">
                <a:solidFill>
                  <a:srgbClr val="FF0000"/>
                </a:solidFill>
                <a:effectLst/>
              </a:rPr>
            </a:br>
            <a:endParaRPr lang="nl-NL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981199" y="1481328"/>
            <a:ext cx="9874827" cy="526004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nl-NL" altLang="nl-NL" dirty="0"/>
          </a:p>
          <a:p>
            <a:pPr marL="109728" indent="0">
              <a:buNone/>
            </a:pPr>
            <a:endParaRPr lang="nl-NL" altLang="nl-NL" dirty="0"/>
          </a:p>
          <a:p>
            <a:pPr marL="109728" indent="0">
              <a:buNone/>
            </a:pPr>
            <a:endParaRPr lang="nl-NL" altLang="nl-NL" dirty="0"/>
          </a:p>
          <a:p>
            <a:pPr marL="109728" indent="0">
              <a:buNone/>
            </a:pPr>
            <a:endParaRPr lang="nl-NL" altLang="nl-NL" dirty="0"/>
          </a:p>
          <a:p>
            <a:pPr marL="109728" indent="0">
              <a:buNone/>
            </a:pPr>
            <a:endParaRPr lang="nl-NL" altLang="nl-NL" dirty="0"/>
          </a:p>
          <a:p>
            <a:pPr marL="109728" indent="0">
              <a:buNone/>
            </a:pPr>
            <a:endParaRPr lang="nl-NL" altLang="nl-NL" dirty="0"/>
          </a:p>
          <a:p>
            <a:pPr marL="109728" indent="0">
              <a:buNone/>
            </a:pPr>
            <a:endParaRPr lang="nl-NL" altLang="nl-NL" dirty="0"/>
          </a:p>
          <a:p>
            <a:pPr marL="109728" indent="0">
              <a:buNone/>
            </a:pPr>
            <a:endParaRPr lang="nl-NL" altLang="nl-NL" dirty="0"/>
          </a:p>
          <a:p>
            <a:pPr marL="109728" indent="0">
              <a:buNone/>
            </a:pPr>
            <a:endParaRPr lang="nl-NL" altLang="nl-NL" dirty="0"/>
          </a:p>
          <a:p>
            <a:pPr marL="109728" indent="0">
              <a:buNone/>
            </a:pPr>
            <a:endParaRPr lang="nl-NL" altLang="nl-NL" dirty="0"/>
          </a:p>
          <a:p>
            <a:pPr marL="109728" indent="0">
              <a:buNone/>
            </a:pPr>
            <a:r>
              <a:rPr lang="nl-NL" altLang="nl-NL" dirty="0"/>
              <a:t>Let op: Lengtegroei vanuit de groeischijf (</a:t>
            </a:r>
            <a:r>
              <a:rPr lang="nl-NL" altLang="nl-NL" dirty="0" err="1"/>
              <a:t>epifysairschijf</a:t>
            </a:r>
            <a:r>
              <a:rPr lang="nl-NL" altLang="nl-NL" dirty="0"/>
              <a:t>), breedtegroei vanuit botvlies (periost). Lengtegroei stopt na 18-20 jaar.</a:t>
            </a:r>
          </a:p>
          <a:p>
            <a:pPr marL="109728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56" y="238991"/>
            <a:ext cx="8964488" cy="56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81BABE7-323D-44A6-80C8-13C47E00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2" y="1340076"/>
            <a:ext cx="2851252" cy="415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4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62EEF-2761-4F8A-92C4-802DE5B4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Wat bevordert botgroei?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A66B6-B164-43D9-9F3A-CE7B7FF3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/>
              <a:t>Groeihormoon (GH)</a:t>
            </a:r>
          </a:p>
          <a:p>
            <a:r>
              <a:rPr lang="nl-NL" sz="2000"/>
              <a:t>Kalk</a:t>
            </a:r>
          </a:p>
          <a:p>
            <a:r>
              <a:rPr lang="nl-NL" sz="2000"/>
              <a:t>Vitamine D (zonlicht)</a:t>
            </a:r>
          </a:p>
          <a:p>
            <a:r>
              <a:rPr lang="nl-NL" sz="2000"/>
              <a:t>Bewegen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A5885D-FB51-4B2C-935A-B8385F535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7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813F2-D872-4F28-B22D-7F0FF135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remt botgroei?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B48333-021C-4362-9425-7E22F169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5210628"/>
          </a:xfrm>
        </p:spPr>
        <p:txBody>
          <a:bodyPr/>
          <a:lstStyle/>
          <a:p>
            <a:r>
              <a:rPr lang="nl-NL" dirty="0"/>
              <a:t>Medicatie (prednison)</a:t>
            </a:r>
          </a:p>
          <a:p>
            <a:r>
              <a:rPr lang="nl-NL" dirty="0"/>
              <a:t>Niet bewegen</a:t>
            </a:r>
          </a:p>
          <a:p>
            <a:r>
              <a:rPr lang="nl-NL" dirty="0"/>
              <a:t>Tekort zonlicht, vit D, kalk</a:t>
            </a:r>
          </a:p>
          <a:p>
            <a:r>
              <a:rPr lang="nl-NL" dirty="0"/>
              <a:t>Minder oestrogeen</a:t>
            </a:r>
          </a:p>
          <a:p>
            <a:r>
              <a:rPr lang="nl-NL" dirty="0"/>
              <a:t>Minder GH</a:t>
            </a:r>
          </a:p>
          <a:p>
            <a:r>
              <a:rPr lang="nl-NL" dirty="0"/>
              <a:t>Slechte nierfunctie: GH werkt minder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B956BFF-01C9-4DE8-AB91-80DD77DD1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684" y="3306793"/>
            <a:ext cx="4252459" cy="31852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1D8ABC-4622-40DA-87CD-BD2D67B3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941" y="365967"/>
            <a:ext cx="4118202" cy="21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0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F485C-F816-42B8-8010-9D72C67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weet je nog?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BF7E9A-F39F-4AD6-B691-38CB7A751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heet het bot dat hard en dicht is (</a:t>
            </a:r>
            <a:r>
              <a:rPr lang="nl-NL" dirty="0" err="1"/>
              <a:t>spagetti</a:t>
            </a:r>
            <a:r>
              <a:rPr lang="nl-NL" dirty="0"/>
              <a:t>)?</a:t>
            </a:r>
          </a:p>
          <a:p>
            <a:r>
              <a:rPr lang="nl-NL" dirty="0"/>
              <a:t>Hoe heet het hormoon, waardoor iemand groter wordt tot het einde van de pubertijd?</a:t>
            </a:r>
          </a:p>
          <a:p>
            <a:r>
              <a:rPr lang="nl-NL" dirty="0"/>
              <a:t>Waardoor wordt een bot zwakker?</a:t>
            </a:r>
          </a:p>
          <a:p>
            <a:r>
              <a:rPr lang="nl-NL" dirty="0"/>
              <a:t>In welke botten zitten groeischijven?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407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3369F-7C70-4926-BA19-7EE47823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B2146-DCCF-4AEA-9649-C3FA29E3B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50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583D9-F7AF-45D6-A78A-6BBD7CE7F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Bewegingsstelsel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518EEE-B303-44BF-8A17-BFFB87F38F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 1F Week 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911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327D-50CA-4495-B556-E2AF1D39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2AA8E0-7F7A-4B2D-A1C0-AC3F48378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Beschrijft de functies van het skelet.</a:t>
            </a:r>
          </a:p>
          <a:p>
            <a:r>
              <a:rPr lang="nl-NL" b="1" dirty="0"/>
              <a:t>Benoemt de belangrijkste botten</a:t>
            </a:r>
          </a:p>
          <a:p>
            <a:r>
              <a:rPr lang="nl-NL" b="1" dirty="0"/>
              <a:t>Geeft aan waaruit bot bestaat.</a:t>
            </a:r>
          </a:p>
          <a:p>
            <a:r>
              <a:rPr lang="nl-NL" b="1" dirty="0"/>
              <a:t>Legt uit welke factoren de botaanmaak remmen/bevorderen.</a:t>
            </a:r>
          </a:p>
        </p:txBody>
      </p:sp>
    </p:spTree>
    <p:extLst>
      <p:ext uri="{BB962C8B-B14F-4D97-AF65-F5344CB8AC3E}">
        <p14:creationId xmlns:p14="http://schemas.microsoft.com/office/powerpoint/2010/main" val="36857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41F3008-0898-4A7A-8846-689449FB7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7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7D1A5C-C451-4A6D-915B-2380CDC8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Het skelet (botten) H3</a:t>
            </a:r>
          </a:p>
        </p:txBody>
      </p:sp>
    </p:spTree>
    <p:extLst>
      <p:ext uri="{BB962C8B-B14F-4D97-AF65-F5344CB8AC3E}">
        <p14:creationId xmlns:p14="http://schemas.microsoft.com/office/powerpoint/2010/main" val="293396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0BCAA-4326-47B8-A7B7-BCA4CF3D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8F73D-1D0B-419D-85C0-7551CCF03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Beweging en houding (aanhechtingsplaats spieren d.m.v. pezen), </a:t>
            </a:r>
          </a:p>
          <a:p>
            <a:r>
              <a:rPr lang="nl-NL" dirty="0"/>
              <a:t>Bescherming van organen</a:t>
            </a:r>
          </a:p>
          <a:p>
            <a:r>
              <a:rPr lang="nl-NL" dirty="0"/>
              <a:t>Vorming bloedcellen vanuit stamcel in rode beenmerg</a:t>
            </a:r>
          </a:p>
          <a:p>
            <a:r>
              <a:rPr lang="nl-NL" dirty="0"/>
              <a:t>Opslag calcium (kalk) en vet</a:t>
            </a:r>
          </a:p>
          <a:p>
            <a:r>
              <a:rPr lang="nl-NL" dirty="0"/>
              <a:t>Bepaalt voor groot deel bouw van lichaam en uiterlijk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A56A90-A1A0-411A-931C-43978C25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675" y="3574369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0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05356-5ED0-49B2-B7CA-7C7BD501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Belangrijkste botten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2B03330-10DE-4C08-A093-B1E94DE21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2219" y="54108"/>
            <a:ext cx="5867400" cy="68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0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5321" y="862446"/>
            <a:ext cx="5120113" cy="51748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300" dirty="0"/>
              <a:t>Waar bestaan botten uit?</a:t>
            </a:r>
          </a:p>
          <a:p>
            <a:endParaRPr lang="nl-NL" dirty="0"/>
          </a:p>
          <a:p>
            <a:r>
              <a:rPr lang="nl-NL" dirty="0"/>
              <a:t>Platte beenderen en epifyse: sponsachtig </a:t>
            </a:r>
            <a:r>
              <a:rPr lang="nl-NL" b="1" dirty="0"/>
              <a:t>rood beenmerg&gt; </a:t>
            </a:r>
            <a:r>
              <a:rPr lang="nl-NL" dirty="0"/>
              <a:t>bloedaanmaak. Ouder&gt; minder </a:t>
            </a:r>
          </a:p>
          <a:p>
            <a:pPr marL="109728" indent="0">
              <a:buNone/>
            </a:pPr>
            <a:endParaRPr lang="nl-NL" dirty="0"/>
          </a:p>
          <a:p>
            <a:r>
              <a:rPr lang="nl-NL" dirty="0"/>
              <a:t>Diafyse: </a:t>
            </a:r>
            <a:r>
              <a:rPr lang="nl-NL" b="1" dirty="0"/>
              <a:t>geel beenmerg</a:t>
            </a:r>
            <a:r>
              <a:rPr lang="nl-NL" dirty="0"/>
              <a:t> (vetweefsel). Voorraad, steviger dan hol, lichter dan bot.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Wist je dat bij een breuk vet in de bloedbaan kan komen –&gt; vetembolie.</a:t>
            </a:r>
          </a:p>
          <a:p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2A9C08-5166-490C-82BE-DE3BFF088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7" r="602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52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D9DF3A1-D79C-48DD-93C8-40F840B09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50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68C57ECC7E5745B4B329E4257C9FD2" ma:contentTypeVersion="9" ma:contentTypeDescription="Een nieuw document maken." ma:contentTypeScope="" ma:versionID="02ab55e5a81d56a34381556f86b293a1">
  <xsd:schema xmlns:xsd="http://www.w3.org/2001/XMLSchema" xmlns:xs="http://www.w3.org/2001/XMLSchema" xmlns:p="http://schemas.microsoft.com/office/2006/metadata/properties" xmlns:ns2="39117b2c-990f-4498-945d-83e5230f921c" xmlns:ns3="efc4dcc6-0f5a-41b5-8954-eb287751a053" targetNamespace="http://schemas.microsoft.com/office/2006/metadata/properties" ma:root="true" ma:fieldsID="2cbd7962c238873271c5f22604bef923" ns2:_="" ns3:_="">
    <xsd:import namespace="39117b2c-990f-4498-945d-83e5230f921c"/>
    <xsd:import namespace="efc4dcc6-0f5a-41b5-8954-eb287751a0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17b2c-990f-4498-945d-83e5230f9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4dcc6-0f5a-41b5-8954-eb287751a0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E8B16C-3CCD-46D3-BE2A-2663594E19DD}"/>
</file>

<file path=customXml/itemProps2.xml><?xml version="1.0" encoding="utf-8"?>
<ds:datastoreItem xmlns:ds="http://schemas.openxmlformats.org/officeDocument/2006/customXml" ds:itemID="{0D6888AA-E0A8-4B15-B977-6892B5AEDC5F}"/>
</file>

<file path=customXml/itemProps3.xml><?xml version="1.0" encoding="utf-8"?>
<ds:datastoreItem xmlns:ds="http://schemas.openxmlformats.org/officeDocument/2006/customXml" ds:itemID="{87AF54E5-568B-450F-BA79-85B551E09B8C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288</Words>
  <Application>Microsoft Office PowerPoint</Application>
  <PresentationFormat>Breedbeeld</PresentationFormat>
  <Paragraphs>60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Kantoorthema</vt:lpstr>
      <vt:lpstr>PowerPoint-presentatie</vt:lpstr>
      <vt:lpstr>PowerPoint-presentatie</vt:lpstr>
      <vt:lpstr>Bewegingsstelsel</vt:lpstr>
      <vt:lpstr>Leerdoelen</vt:lpstr>
      <vt:lpstr>Het skelet (botten) H3</vt:lpstr>
      <vt:lpstr>Functies  </vt:lpstr>
      <vt:lpstr>Belangrijkste botten </vt:lpstr>
      <vt:lpstr>PowerPoint-presentatie</vt:lpstr>
      <vt:lpstr>PowerPoint-presentatie</vt:lpstr>
      <vt:lpstr>Bouw van botten</vt:lpstr>
      <vt:lpstr>Pijpbeenderen </vt:lpstr>
      <vt:lpstr>Wat bevordert botgroei?</vt:lpstr>
      <vt:lpstr>Wat remt botgroei?</vt:lpstr>
      <vt:lpstr>Wat weet je nog?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Wilfred van Nee</dc:creator>
  <cp:lastModifiedBy>Wilfred van Nee</cp:lastModifiedBy>
  <cp:revision>1</cp:revision>
  <dcterms:created xsi:type="dcterms:W3CDTF">2021-03-16T10:59:16Z</dcterms:created>
  <dcterms:modified xsi:type="dcterms:W3CDTF">2021-03-16T11:01:08Z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0x0101003668C57ECC7E5745B4B329E4257C9FD2</vt:lpwstr>
  </property>
</Properties>
</file>